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0" r:id="rId4"/>
    <p:sldId id="267" r:id="rId5"/>
    <p:sldId id="259" r:id="rId6"/>
    <p:sldId id="264" r:id="rId7"/>
    <p:sldId id="258" r:id="rId8"/>
    <p:sldId id="265" r:id="rId9"/>
    <p:sldId id="266" r:id="rId10"/>
    <p:sldId id="260" r:id="rId11"/>
    <p:sldId id="268" r:id="rId12"/>
    <p:sldId id="263" r:id="rId13"/>
    <p:sldId id="262" r:id="rId14"/>
    <p:sldId id="271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298" autoAdjust="0"/>
    <p:restoredTop sz="94660"/>
  </p:normalViewPr>
  <p:slideViewPr>
    <p:cSldViewPr snapToGrid="0">
      <p:cViewPr varScale="1">
        <p:scale>
          <a:sx n="63" d="100"/>
          <a:sy n="63" d="100"/>
        </p:scale>
        <p:origin x="413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23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277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536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237290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44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621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86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06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17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496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396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767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65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231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78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2BEA03A-DEFC-4EBC-AEF2-2E14B1630498}" type="datetimeFigureOut">
              <a:rPr lang="en-US" smtClean="0"/>
              <a:t>7/28/2018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504AF-63FD-472A-A58B-C00385E3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44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CB18D-A8AB-403B-AC75-07170E542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44224"/>
            <a:ext cx="9695234" cy="2284033"/>
          </a:xfrm>
          <a:effectLst>
            <a:softEdge rad="12700"/>
          </a:effectLst>
        </p:spPr>
        <p:txBody>
          <a:bodyPr>
            <a:no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9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Discovering Trends in MLS Attendance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3D1E63-5CCB-4288-8A5E-8015182865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73756"/>
            <a:ext cx="9144000" cy="2284033"/>
          </a:xfrm>
        </p:spPr>
        <p:txBody>
          <a:bodyPr>
            <a:noAutofit/>
          </a:bodyPr>
          <a:lstStyle/>
          <a:p>
            <a:pPr algn="ctr"/>
            <a:r>
              <a:rPr lang="en-US" sz="2800" b="1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Team RCA FC</a:t>
            </a:r>
          </a:p>
          <a:p>
            <a:pPr algn="ctr"/>
            <a:r>
              <a:rPr lang="en-US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John Commander</a:t>
            </a:r>
          </a:p>
          <a:p>
            <a:pPr algn="ctr"/>
            <a:r>
              <a:rPr lang="en-US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Wusi Fan</a:t>
            </a:r>
          </a:p>
          <a:p>
            <a:pPr algn="ctr"/>
            <a:r>
              <a:rPr lang="en-US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Abdul Hussain</a:t>
            </a:r>
          </a:p>
          <a:p>
            <a:pPr algn="ctr"/>
            <a:r>
              <a:rPr lang="en-US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Bill Magill</a:t>
            </a:r>
          </a:p>
        </p:txBody>
      </p:sp>
    </p:spTree>
    <p:extLst>
      <p:ext uri="{BB962C8B-B14F-4D97-AF65-F5344CB8AC3E}">
        <p14:creationId xmlns:p14="http://schemas.microsoft.com/office/powerpoint/2010/main" val="2047681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EE5E8-CCE9-4E5E-89AE-E256429B2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MLS Attendance Data vs Age 18-29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AFACB8-A9DA-4B10-B43F-A76BDADAF9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66" y="1376082"/>
            <a:ext cx="7543800" cy="5029200"/>
          </a:xfrm>
        </p:spPr>
      </p:pic>
    </p:spTree>
    <p:extLst>
      <p:ext uri="{BB962C8B-B14F-4D97-AF65-F5344CB8AC3E}">
        <p14:creationId xmlns:p14="http://schemas.microsoft.com/office/powerpoint/2010/main" val="2606781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1D82-930A-4EE0-8FAB-E461117FB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MLS Team Performance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F8F979-795B-4898-88A7-DC8063961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549" y="1376082"/>
            <a:ext cx="8764902" cy="5029200"/>
          </a:xfrm>
        </p:spPr>
      </p:pic>
    </p:spTree>
    <p:extLst>
      <p:ext uri="{BB962C8B-B14F-4D97-AF65-F5344CB8AC3E}">
        <p14:creationId xmlns:p14="http://schemas.microsoft.com/office/powerpoint/2010/main" val="2525801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8A4ED-CE65-4B64-8A9F-96D55764A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617124" cy="889279"/>
          </a:xfrm>
        </p:spPr>
        <p:txBody>
          <a:bodyPr/>
          <a:lstStyle/>
          <a:p>
            <a:r>
              <a:rPr lang="en-US" b="1" dirty="0"/>
              <a:t>MLS Attendance vs Team Performance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1C86E7-EA1A-4263-BAF0-81F672DDC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773" y="1376082"/>
            <a:ext cx="7543800" cy="5029200"/>
          </a:xfrm>
        </p:spPr>
      </p:pic>
    </p:spTree>
    <p:extLst>
      <p:ext uri="{BB962C8B-B14F-4D97-AF65-F5344CB8AC3E}">
        <p14:creationId xmlns:p14="http://schemas.microsoft.com/office/powerpoint/2010/main" val="4108008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01BF9-7160-4029-9336-31DE58037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Sentiment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3C050F-935C-4385-A23B-44F2611F6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66" y="1376082"/>
            <a:ext cx="7543800" cy="5029200"/>
          </a:xfrm>
        </p:spPr>
      </p:pic>
    </p:spTree>
    <p:extLst>
      <p:ext uri="{BB962C8B-B14F-4D97-AF65-F5344CB8AC3E}">
        <p14:creationId xmlns:p14="http://schemas.microsoft.com/office/powerpoint/2010/main" val="776840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B01A4-7AF0-4BB3-A76A-B0FF38732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57A6B-C0C4-4711-9004-FADAE382C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found that age, and team performance were the best indicators of MLS Attendance , thus we rejected the null-hypothesis for these variables.</a:t>
            </a:r>
          </a:p>
          <a:p>
            <a:r>
              <a:rPr lang="en-US" dirty="0"/>
              <a:t>While our variables had low P-Values, the R</a:t>
            </a:r>
            <a:r>
              <a:rPr lang="en-US" baseline="30000" dirty="0"/>
              <a:t>2</a:t>
            </a:r>
            <a:r>
              <a:rPr lang="en-US" dirty="0"/>
              <a:t> values indicated that our model did not accurately represent the data.</a:t>
            </a:r>
          </a:p>
          <a:p>
            <a:r>
              <a:rPr lang="en-US" dirty="0"/>
              <a:t>Moving forward we would want to explore different models beyond linear.</a:t>
            </a:r>
          </a:p>
        </p:txBody>
      </p:sp>
    </p:spTree>
    <p:extLst>
      <p:ext uri="{BB962C8B-B14F-4D97-AF65-F5344CB8AC3E}">
        <p14:creationId xmlns:p14="http://schemas.microsoft.com/office/powerpoint/2010/main" val="4229266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1E6E2-D3A1-432D-A675-7BE29C4A0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Future Analysis – Atlanta United vs. the World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8E292D-7518-4EC5-8DF6-768B54CE5E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049" y="1303346"/>
            <a:ext cx="5355626" cy="5215508"/>
          </a:xfrm>
        </p:spPr>
      </p:pic>
    </p:spTree>
    <p:extLst>
      <p:ext uri="{BB962C8B-B14F-4D97-AF65-F5344CB8AC3E}">
        <p14:creationId xmlns:p14="http://schemas.microsoft.com/office/powerpoint/2010/main" val="3123422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1422A-9A7E-4B99-B946-D51993F19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97687"/>
          </a:xfrm>
        </p:spPr>
        <p:txBody>
          <a:bodyPr/>
          <a:lstStyle/>
          <a:p>
            <a:r>
              <a:rPr lang="en-US" b="1" dirty="0"/>
              <a:t>Background &amp;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62B08-FB3D-4AAC-BDEA-210752387E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06909"/>
            <a:ext cx="8946541" cy="5124136"/>
          </a:xfrm>
        </p:spPr>
        <p:txBody>
          <a:bodyPr>
            <a:noAutofit/>
          </a:bodyPr>
          <a:lstStyle/>
          <a:p>
            <a:r>
              <a:rPr lang="en-US" dirty="0"/>
              <a:t>MLS is the fastest growing pro sports league in the USA</a:t>
            </a:r>
          </a:p>
          <a:p>
            <a:r>
              <a:rPr lang="en-US" dirty="0"/>
              <a:t>The league attendance average has grown from 16,675 in 2010 to 22,113 in 2017</a:t>
            </a:r>
          </a:p>
          <a:p>
            <a:r>
              <a:rPr lang="en-US" dirty="0"/>
              <a:t>Atlanta United has achieved astonishing attendance #s in just their first season</a:t>
            </a:r>
          </a:p>
          <a:p>
            <a:pPr lvl="1"/>
            <a:r>
              <a:rPr lang="en-US" sz="2000" dirty="0"/>
              <a:t>48,200 average, highest in US club soccer history</a:t>
            </a:r>
          </a:p>
          <a:p>
            <a:pPr lvl="1"/>
            <a:r>
              <a:rPr lang="en-US" sz="2000" dirty="0"/>
              <a:t>Top 25 in the world for 2017</a:t>
            </a:r>
          </a:p>
          <a:p>
            <a:pPr marL="0" indent="0">
              <a:buNone/>
            </a:pPr>
            <a:r>
              <a:rPr lang="en-US" u="sng" dirty="0"/>
              <a:t>Hypothesis</a:t>
            </a:r>
          </a:p>
          <a:p>
            <a:r>
              <a:rPr lang="en-US" dirty="0"/>
              <a:t>Is there a correlation between an MLS team’s average attendance and their home city’s census demographics?</a:t>
            </a:r>
          </a:p>
          <a:p>
            <a:r>
              <a:rPr lang="en-US" dirty="0"/>
              <a:t>Is there a correlation between an MLS team’s average attendance and their team performance?</a:t>
            </a:r>
          </a:p>
        </p:txBody>
      </p:sp>
    </p:spTree>
    <p:extLst>
      <p:ext uri="{BB962C8B-B14F-4D97-AF65-F5344CB8AC3E}">
        <p14:creationId xmlns:p14="http://schemas.microsoft.com/office/powerpoint/2010/main" val="634225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15BB9-CE33-4DDC-85A6-7AAB8F266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8E015-C2D9-4419-B087-A4169E216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MLS Attendance Data 2012-2017</a:t>
            </a:r>
          </a:p>
          <a:p>
            <a:r>
              <a:rPr lang="en-US" sz="3200" dirty="0"/>
              <a:t>MLS Team Performance Data 2012 – 2017</a:t>
            </a:r>
          </a:p>
          <a:p>
            <a:r>
              <a:rPr lang="en-US" sz="3200" dirty="0"/>
              <a:t>US Census Data API 2011-2016</a:t>
            </a:r>
          </a:p>
          <a:p>
            <a:r>
              <a:rPr lang="en-US" sz="3200" dirty="0"/>
              <a:t>Vader Sentiment Analysis and Tweepy</a:t>
            </a:r>
          </a:p>
        </p:txBody>
      </p:sp>
    </p:spTree>
    <p:extLst>
      <p:ext uri="{BB962C8B-B14F-4D97-AF65-F5344CB8AC3E}">
        <p14:creationId xmlns:p14="http://schemas.microsoft.com/office/powerpoint/2010/main" val="3780537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E3071-1DBC-471C-AC25-AE02C4D9D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MLS Team Attendance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8E1553-7216-4845-AD43-84CDB94C1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993" y="1376082"/>
            <a:ext cx="9168014" cy="5029200"/>
          </a:xfrm>
        </p:spPr>
      </p:pic>
    </p:spTree>
    <p:extLst>
      <p:ext uri="{BB962C8B-B14F-4D97-AF65-F5344CB8AC3E}">
        <p14:creationId xmlns:p14="http://schemas.microsoft.com/office/powerpoint/2010/main" val="2391226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03997-9414-4C19-8573-5AA5E7F77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MLS Attendance Data vs High Income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28AA5DC-9606-45C9-BB83-60E47CF8F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354" y="1580598"/>
            <a:ext cx="7543800" cy="5029200"/>
          </a:xfrm>
        </p:spPr>
      </p:pic>
    </p:spTree>
    <p:extLst>
      <p:ext uri="{BB962C8B-B14F-4D97-AF65-F5344CB8AC3E}">
        <p14:creationId xmlns:p14="http://schemas.microsoft.com/office/powerpoint/2010/main" val="2984880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03997-9414-4C19-8573-5AA5E7F77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MLS Attendance Data vs Low Income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4BA6E3-E2EB-4094-9FE7-A94F448113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586" y="1559700"/>
            <a:ext cx="7543800" cy="5029200"/>
          </a:xfrm>
        </p:spPr>
      </p:pic>
    </p:spTree>
    <p:extLst>
      <p:ext uri="{BB962C8B-B14F-4D97-AF65-F5344CB8AC3E}">
        <p14:creationId xmlns:p14="http://schemas.microsoft.com/office/powerpoint/2010/main" val="3021761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BFE4C-CA34-42A5-BAEF-2FD84F1FA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MLS Attendance Data vs Ethnicity – White American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4AB00D-14CF-4FAC-B880-7E0FB872C1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66" y="1737920"/>
            <a:ext cx="7543800" cy="5029200"/>
          </a:xfrm>
        </p:spPr>
      </p:pic>
    </p:spTree>
    <p:extLst>
      <p:ext uri="{BB962C8B-B14F-4D97-AF65-F5344CB8AC3E}">
        <p14:creationId xmlns:p14="http://schemas.microsoft.com/office/powerpoint/2010/main" val="3621312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BFE4C-CA34-42A5-BAEF-2FD84F1FA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MLS Attendance Data vs Ethnicity –African American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6E8770B-C696-465C-ACB6-CFC96E405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66" y="1738443"/>
            <a:ext cx="7543800" cy="5029200"/>
          </a:xfrm>
        </p:spPr>
      </p:pic>
    </p:spTree>
    <p:extLst>
      <p:ext uri="{BB962C8B-B14F-4D97-AF65-F5344CB8AC3E}">
        <p14:creationId xmlns:p14="http://schemas.microsoft.com/office/powerpoint/2010/main" val="4044691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BFE4C-CA34-42A5-BAEF-2FD84F1FA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MLS Attendance Data vs Ethnicity –Asian American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1E29632-DBE7-4D7A-8040-6D2E550B9B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166" y="1731340"/>
            <a:ext cx="7543800" cy="5029200"/>
          </a:xfrm>
        </p:spPr>
      </p:pic>
    </p:spTree>
    <p:extLst>
      <p:ext uri="{BB962C8B-B14F-4D97-AF65-F5344CB8AC3E}">
        <p14:creationId xmlns:p14="http://schemas.microsoft.com/office/powerpoint/2010/main" val="26906430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199</TotalTime>
  <Words>252</Words>
  <Application>Microsoft Office PowerPoint</Application>
  <PresentationFormat>Widescreen</PresentationFormat>
  <Paragraphs>35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Wingdings 3</vt:lpstr>
      <vt:lpstr>Ion</vt:lpstr>
      <vt:lpstr>Discovering Trends in MLS Attendance</vt:lpstr>
      <vt:lpstr>Background &amp; Hypothesis</vt:lpstr>
      <vt:lpstr>Data Sources</vt:lpstr>
      <vt:lpstr>MLS Team Attendance</vt:lpstr>
      <vt:lpstr>MLS Attendance Data vs High Income</vt:lpstr>
      <vt:lpstr>MLS Attendance Data vs Low Income</vt:lpstr>
      <vt:lpstr>MLS Attendance Data vs Ethnicity – White American</vt:lpstr>
      <vt:lpstr>MLS Attendance Data vs Ethnicity –African American</vt:lpstr>
      <vt:lpstr>MLS Attendance Data vs Ethnicity –Asian American</vt:lpstr>
      <vt:lpstr>MLS Attendance Data vs Age 18-29</vt:lpstr>
      <vt:lpstr>MLS Team Performance</vt:lpstr>
      <vt:lpstr>MLS Attendance vs Team Performance</vt:lpstr>
      <vt:lpstr>Sentiment Analysis</vt:lpstr>
      <vt:lpstr>Conclusions</vt:lpstr>
      <vt:lpstr>Future Analysis – Atlanta United vs. the World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RCA FC MLS Attendance Correlation</dc:title>
  <dc:creator>Bill Magill</dc:creator>
  <cp:lastModifiedBy>Bill Magill</cp:lastModifiedBy>
  <cp:revision>47</cp:revision>
  <dcterms:created xsi:type="dcterms:W3CDTF">2018-07-27T00:21:20Z</dcterms:created>
  <dcterms:modified xsi:type="dcterms:W3CDTF">2018-07-28T16:48:59Z</dcterms:modified>
</cp:coreProperties>
</file>

<file path=docProps/thumbnail.jpeg>
</file>